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878" r:id="rId2"/>
    <p:sldId id="879" r:id="rId3"/>
    <p:sldId id="1325" r:id="rId4"/>
    <p:sldId id="1338" r:id="rId5"/>
    <p:sldId id="1322" r:id="rId6"/>
    <p:sldId id="1335" r:id="rId7"/>
    <p:sldId id="1336" r:id="rId8"/>
    <p:sldId id="1337" r:id="rId9"/>
    <p:sldId id="1350" r:id="rId10"/>
    <p:sldId id="1354" r:id="rId11"/>
    <p:sldId id="1355" r:id="rId12"/>
    <p:sldId id="1356" r:id="rId13"/>
    <p:sldId id="1357" r:id="rId14"/>
    <p:sldId id="1358" r:id="rId15"/>
    <p:sldId id="1339" r:id="rId16"/>
    <p:sldId id="1097" r:id="rId17"/>
    <p:sldId id="1344" r:id="rId18"/>
    <p:sldId id="1343" r:id="rId19"/>
    <p:sldId id="1341" r:id="rId20"/>
    <p:sldId id="1342" r:id="rId21"/>
    <p:sldId id="1345" r:id="rId22"/>
    <p:sldId id="1346" r:id="rId23"/>
    <p:sldId id="1347" r:id="rId24"/>
    <p:sldId id="1331" r:id="rId25"/>
    <p:sldId id="1349" r:id="rId26"/>
    <p:sldId id="1348" r:id="rId27"/>
    <p:sldId id="1316" r:id="rId2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k, James (NIH/NLM/LHC) [C]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FFFF"/>
    <a:srgbClr val="FF0000"/>
    <a:srgbClr val="006600"/>
    <a:srgbClr val="009900"/>
    <a:srgbClr val="33CC33"/>
    <a:srgbClr val="00C864"/>
    <a:srgbClr val="99CC00"/>
    <a:srgbClr val="85CA3A"/>
    <a:srgbClr val="336699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0" autoAdjust="0"/>
    <p:restoredTop sz="82901" autoAdjust="0"/>
  </p:normalViewPr>
  <p:slideViewPr>
    <p:cSldViewPr snapToGrid="0">
      <p:cViewPr varScale="1">
        <p:scale>
          <a:sx n="59" d="100"/>
          <a:sy n="59" d="100"/>
        </p:scale>
        <p:origin x="-5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58" y="-858"/>
      </p:cViewPr>
      <p:guideLst>
        <p:guide orient="horz" pos="2929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81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algn="ctr"/>
            <a:r>
              <a:rPr lang="en-US" sz="1400" b="1" dirty="0" smtClean="0"/>
              <a:t>The NLM Indexing Initiative: Current Status and Role in Improving Access to Biomedical Information</a:t>
            </a:r>
            <a:endParaRPr lang="en-US" sz="1400" b="1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7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71" y="8831267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2ACE39-3C4A-49A8-9609-05390C4B29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604032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887" y="4416428"/>
            <a:ext cx="504604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7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71" y="8831267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48E5D6-DD2A-4C67-A9DC-4A7D8596E5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35684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708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F3C1C1-284B-477A-83A2-5EFDE4D44F3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8A6C05-E058-443E-A4EA-6FE130B823A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6CDFF-D671-4327-8FEF-A7A94BED74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D5A0DE-FBE8-4D0A-A30A-86B72190AE1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F3A794-9747-44CB-9BCF-CEC24E784A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79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908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081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7132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00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79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Susan Roy – Library Associate Fellow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008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D896C1-6A0C-4EBB-9B95-267DAC070ED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DA7771-66C8-471A-A25F-5867393ED30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02B57D-A1F2-482F-B744-0FE3B6DC831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6764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84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18C1-3BED-4C76-8080-F829D1CFA3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208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NLM Indexing Initiative: Current Status and Role in Improving Access to Biomedical 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7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1D960-4551-4880-9D9E-23FB7B4A574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6612" cy="348615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169" tIns="46586" rIns="93169" bIns="4658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28AE2-9C86-4DEF-B095-396879C3FEA1}" type="slidenum">
              <a:rPr lang="en-US"/>
              <a:pPr/>
              <a:t>7</a:t>
            </a:fld>
            <a:endParaRPr lang="en-US"/>
          </a:p>
        </p:txBody>
      </p:sp>
      <p:sp>
        <p:nvSpPr>
          <p:cNvPr id="1100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38" tIns="46220" rIns="92438" bIns="4622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E5D6-DD2A-4C67-A9DC-4A7D8596E5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270933-937B-4861-B762-3D72B83019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9129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8622CB-D5E3-45DE-8CA4-7FA986201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8023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113981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E3DC8A-4A07-44D3-A469-6DD60BBA3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429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05BB70-773B-45EC-BEB7-63B69CBD89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9609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32190-5C32-4076-B09F-C1EE84CB74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1914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DD8807-88D5-43D0-9C70-A06C644FA2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17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9B9663-0F99-4359-B3DF-0440120E1C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7179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555425-9437-4F45-8D57-F2FC215A2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0211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3B20A7-4823-4B5D-ACBF-3207E074FF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999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1AFAA9-14F9-4D55-8F9A-B4E9776356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4104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D14"/>
            </a:gs>
            <a:gs pos="100000">
              <a:srgbClr val="0A008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60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602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2319" y="611398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B0F0"/>
                </a:solidFill>
              </a:defRPr>
            </a:lvl1pPr>
          </a:lstStyle>
          <a:p>
            <a:fld id="{BFDDBD7C-6A79-442A-BDD3-AFFE1481B5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-9525" y="6172200"/>
            <a:ext cx="9144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1" name="Picture 9" descr="nlm1phot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30900"/>
            <a:ext cx="18097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2120900" y="6327775"/>
            <a:ext cx="5737225" cy="4302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Felix Titling" pitchFamily="82" charset="0"/>
              </a:rPr>
              <a:t>U. S. </a:t>
            </a:r>
            <a:r>
              <a:rPr lang="en-US" sz="2200">
                <a:solidFill>
                  <a:schemeClr val="bg1"/>
                </a:solidFill>
                <a:latin typeface="Felix Titling" pitchFamily="82" charset="0"/>
              </a:rPr>
              <a:t>National Library of Medicine</a:t>
            </a:r>
          </a:p>
        </p:txBody>
      </p:sp>
      <p:pic>
        <p:nvPicPr>
          <p:cNvPr id="13" name="Picture 11" descr="T_hhs_logo_2-inv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243638"/>
            <a:ext cx="4572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T_nih_logo_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6275388"/>
            <a:ext cx="6492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722"/>
            <a:ext cx="9144000" cy="1839951"/>
          </a:xfrm>
        </p:spPr>
        <p:txBody>
          <a:bodyPr/>
          <a:lstStyle/>
          <a:p>
            <a:pPr algn="ctr"/>
            <a:r>
              <a:rPr lang="en-US" dirty="0" smtClean="0"/>
              <a:t>NLM Indexing Initiative Tools for NLP:</a:t>
            </a:r>
            <a:br>
              <a:rPr lang="en-US" dirty="0" smtClean="0"/>
            </a:br>
            <a:r>
              <a:rPr lang="en-US" dirty="0" err="1" smtClean="0"/>
              <a:t>MetaMap</a:t>
            </a:r>
            <a:r>
              <a:rPr lang="en-US" dirty="0" smtClean="0"/>
              <a:t> and the Medical Text Indexer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2833734"/>
            <a:ext cx="7772400" cy="333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chemeClr val="bg2"/>
                </a:solidFill>
              </a:rPr>
              <a:t>Natural Language Processing: State of the Art, Future Directions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April 23, 2012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/>
              <a:t>			Alan R. Aronson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Word Sense Disambiguation (WSD)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Kids with </a:t>
            </a:r>
            <a:r>
              <a:rPr lang="en-US" i="1" dirty="0" smtClean="0">
                <a:solidFill>
                  <a:schemeClr val="accent2"/>
                </a:solidFill>
              </a:rPr>
              <a:t>colds</a:t>
            </a:r>
            <a:r>
              <a:rPr lang="en-US" dirty="0" smtClean="0"/>
              <a:t> may also have a sore throat, cough, headache, mild fever, fatigue, muscle aches, and loss of appetite.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Candidate </a:t>
            </a:r>
            <a:r>
              <a:rPr lang="en-US" dirty="0" err="1" smtClean="0"/>
              <a:t>MetaMap</a:t>
            </a:r>
            <a:r>
              <a:rPr lang="en-US" dirty="0" smtClean="0"/>
              <a:t> mappings for </a:t>
            </a:r>
            <a:r>
              <a:rPr lang="en-US" i="1" dirty="0" smtClean="0">
                <a:solidFill>
                  <a:schemeClr val="accent2"/>
                </a:solidFill>
              </a:rPr>
              <a:t>cold</a:t>
            </a:r>
          </a:p>
          <a:p>
            <a:pPr lvl="1">
              <a:buFontTx/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C0234192: Cold (Cold sensation)</a:t>
            </a:r>
          </a:p>
          <a:p>
            <a:pPr lvl="1">
              <a:buFontTx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C0009264: Cold (Cold temperature)</a:t>
            </a:r>
          </a:p>
          <a:p>
            <a:pPr lvl="1"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C0009443: Cold (Common cold)</a:t>
            </a: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8395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Knowledge-based WSD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</a:t>
            </a:r>
            <a:r>
              <a:rPr lang="en-US" dirty="0" smtClean="0">
                <a:solidFill>
                  <a:schemeClr val="accent2"/>
                </a:solidFill>
              </a:rPr>
              <a:t>UMLS</a:t>
            </a:r>
            <a:r>
              <a:rPr lang="en-US" dirty="0" smtClean="0"/>
              <a:t> candidate concept profile vectors to context of ambiguous word </a:t>
            </a:r>
          </a:p>
          <a:p>
            <a:r>
              <a:rPr lang="en-US" dirty="0" smtClean="0"/>
              <a:t>Concept profile vectors’ words from definition, synonyms and related concepts</a:t>
            </a:r>
            <a:endParaRPr lang="en-US" sz="2000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Candidate concept with highest similarity is predicted</a:t>
            </a:r>
          </a:p>
        </p:txBody>
      </p:sp>
      <p:graphicFrame>
        <p:nvGraphicFramePr>
          <p:cNvPr id="20679" name="Group 199"/>
          <p:cNvGraphicFramePr>
            <a:graphicFrameLocks noGrp="1"/>
          </p:cNvGraphicFramePr>
          <p:nvPr/>
        </p:nvGraphicFramePr>
        <p:xfrm>
          <a:off x="1295400" y="3276600"/>
          <a:ext cx="6308725" cy="1962150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  <a:gridCol w="1474788"/>
                <a:gridCol w="1236662"/>
                <a:gridCol w="1235075"/>
              </a:tblGrid>
              <a:tr h="327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Common cold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Cold temperature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infect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temperature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disease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hypothermia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fever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cough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7410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Knowledge-based WSD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Kids with </a:t>
            </a:r>
            <a:r>
              <a:rPr lang="en-US" i="1" dirty="0" smtClean="0">
                <a:solidFill>
                  <a:schemeClr val="accent2"/>
                </a:solidFill>
              </a:rPr>
              <a:t>colds</a:t>
            </a:r>
            <a:r>
              <a:rPr lang="en-US" dirty="0" smtClean="0"/>
              <a:t> may also have a sore throat, </a:t>
            </a:r>
            <a:r>
              <a:rPr lang="en-US" i="1" dirty="0" smtClean="0">
                <a:solidFill>
                  <a:schemeClr val="accent2"/>
                </a:solidFill>
              </a:rPr>
              <a:t>cough</a:t>
            </a:r>
            <a:r>
              <a:rPr lang="en-US" dirty="0" smtClean="0"/>
              <a:t>, headache, mild </a:t>
            </a:r>
            <a:r>
              <a:rPr lang="en-US" i="1" dirty="0" smtClean="0">
                <a:solidFill>
                  <a:schemeClr val="accent2"/>
                </a:solidFill>
              </a:rPr>
              <a:t>fever</a:t>
            </a:r>
            <a:r>
              <a:rPr lang="en-US" dirty="0" smtClean="0"/>
              <a:t>, fatigue, muscle aches, and loss of appetite.</a:t>
            </a:r>
            <a:endParaRPr lang="en-US" dirty="0"/>
          </a:p>
        </p:txBody>
      </p:sp>
      <p:graphicFrame>
        <p:nvGraphicFramePr>
          <p:cNvPr id="5" name="Group 199"/>
          <p:cNvGraphicFramePr>
            <a:graphicFrameLocks noGrp="1"/>
          </p:cNvGraphicFramePr>
          <p:nvPr/>
        </p:nvGraphicFramePr>
        <p:xfrm>
          <a:off x="1295400" y="3677650"/>
          <a:ext cx="6308725" cy="1962150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  <a:gridCol w="1474788"/>
                <a:gridCol w="1236662"/>
                <a:gridCol w="1235075"/>
              </a:tblGrid>
              <a:tr h="327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Common cold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Cold temperature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Weight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temperature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disease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hypothermia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fever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cough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 bwMode="auto">
          <a:xfrm flipV="1">
            <a:off x="3505200" y="1917032"/>
            <a:ext cx="3112168" cy="3545306"/>
          </a:xfrm>
          <a:prstGeom prst="straightConnector1">
            <a:avLst/>
          </a:prstGeom>
          <a:solidFill>
            <a:srgbClr val="0800B2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352800" y="2294021"/>
            <a:ext cx="88232" cy="2879559"/>
          </a:xfrm>
          <a:prstGeom prst="straightConnector1">
            <a:avLst/>
          </a:prstGeom>
          <a:solidFill>
            <a:srgbClr val="0800B2"/>
          </a:solidFill>
          <a:ln w="25400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1759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3"/>
          <p:cNvSpPr>
            <a:spLocks noChangeArrowheads="1"/>
          </p:cNvSpPr>
          <p:nvPr/>
        </p:nvSpPr>
        <p:spPr bwMode="auto">
          <a:xfrm>
            <a:off x="3819525" y="4456113"/>
            <a:ext cx="2536825" cy="1168400"/>
          </a:xfrm>
          <a:prstGeom prst="ellipse">
            <a:avLst/>
          </a:prstGeom>
          <a:solidFill>
            <a:srgbClr val="0800B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cold temperature</a:t>
            </a:r>
          </a:p>
        </p:txBody>
      </p:sp>
      <p:sp>
        <p:nvSpPr>
          <p:cNvPr id="8195" name="Oval 22"/>
          <p:cNvSpPr>
            <a:spLocks noChangeArrowheads="1"/>
          </p:cNvSpPr>
          <p:nvPr/>
        </p:nvSpPr>
        <p:spPr bwMode="auto">
          <a:xfrm>
            <a:off x="3716338" y="2989263"/>
            <a:ext cx="2727325" cy="649287"/>
          </a:xfrm>
          <a:prstGeom prst="ellipse">
            <a:avLst/>
          </a:prstGeom>
          <a:solidFill>
            <a:srgbClr val="0800B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common cold</a:t>
            </a:r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Automatically Extracted Corpus WSD</a:t>
            </a:r>
          </a:p>
        </p:txBody>
      </p:sp>
      <p:sp>
        <p:nvSpPr>
          <p:cNvPr id="81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MEDLINE</a:t>
            </a:r>
            <a:r>
              <a:rPr lang="en-US" dirty="0" smtClean="0"/>
              <a:t> contains numerous examples of ambiguous words context, though not disambiguated</a:t>
            </a:r>
          </a:p>
          <a:p>
            <a:endParaRPr lang="en-US" dirty="0" smtClean="0"/>
          </a:p>
        </p:txBody>
      </p:sp>
      <p:sp>
        <p:nvSpPr>
          <p:cNvPr id="8199" name="Oval 4"/>
          <p:cNvSpPr>
            <a:spLocks noChangeArrowheads="1"/>
          </p:cNvSpPr>
          <p:nvPr/>
        </p:nvSpPr>
        <p:spPr bwMode="auto">
          <a:xfrm>
            <a:off x="101600" y="4070350"/>
            <a:ext cx="1111250" cy="649288"/>
          </a:xfrm>
          <a:prstGeom prst="ellipse">
            <a:avLst/>
          </a:prstGeom>
          <a:noFill/>
          <a:ln w="60325" cmpd="dbl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chemeClr val="accent2"/>
                </a:solidFill>
              </a:rPr>
              <a:t>cold</a:t>
            </a:r>
          </a:p>
        </p:txBody>
      </p:sp>
      <p:sp>
        <p:nvSpPr>
          <p:cNvPr id="8200" name="Oval 6"/>
          <p:cNvSpPr>
            <a:spLocks noChangeArrowheads="1"/>
          </p:cNvSpPr>
          <p:nvPr/>
        </p:nvSpPr>
        <p:spPr bwMode="auto">
          <a:xfrm>
            <a:off x="3627438" y="3078163"/>
            <a:ext cx="2727325" cy="649287"/>
          </a:xfrm>
          <a:prstGeom prst="ellipse">
            <a:avLst/>
          </a:prstGeom>
          <a:solidFill>
            <a:srgbClr val="0800B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common cold</a:t>
            </a:r>
          </a:p>
        </p:txBody>
      </p:sp>
      <p:sp>
        <p:nvSpPr>
          <p:cNvPr id="8202" name="Flowchart: Magnetic Disk 13"/>
          <p:cNvSpPr>
            <a:spLocks noChangeArrowheads="1"/>
          </p:cNvSpPr>
          <p:nvPr/>
        </p:nvSpPr>
        <p:spPr bwMode="auto">
          <a:xfrm>
            <a:off x="7580313" y="3914775"/>
            <a:ext cx="1366837" cy="917575"/>
          </a:xfrm>
          <a:prstGeom prst="flowChartMagneticDisk">
            <a:avLst/>
          </a:prstGeom>
          <a:solidFill>
            <a:srgbClr val="0800B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s-ES"/>
          </a:p>
        </p:txBody>
      </p:sp>
      <p:cxnSp>
        <p:nvCxnSpPr>
          <p:cNvPr id="8203" name="Curved Connector 14"/>
          <p:cNvCxnSpPr>
            <a:cxnSpLocks noChangeShapeType="1"/>
            <a:stCxn id="8200" idx="6"/>
            <a:endCxn id="8202" idx="2"/>
          </p:cNvCxnSpPr>
          <p:nvPr/>
        </p:nvCxnSpPr>
        <p:spPr bwMode="auto">
          <a:xfrm>
            <a:off x="6354763" y="3402013"/>
            <a:ext cx="1225550" cy="971550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8204" name="Rounded Rectangle 14"/>
          <p:cNvSpPr>
            <a:spLocks noChangeArrowheads="1"/>
          </p:cNvSpPr>
          <p:nvPr/>
        </p:nvSpPr>
        <p:spPr bwMode="auto">
          <a:xfrm>
            <a:off x="1493838" y="3195638"/>
            <a:ext cx="1725612" cy="407987"/>
          </a:xfrm>
          <a:prstGeom prst="roundRect">
            <a:avLst>
              <a:gd name="adj" fmla="val 16667"/>
            </a:avLst>
          </a:prstGeom>
          <a:solidFill>
            <a:srgbClr val="0800B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CUI:C0009443</a:t>
            </a:r>
          </a:p>
        </p:txBody>
      </p:sp>
      <p:cxnSp>
        <p:nvCxnSpPr>
          <p:cNvPr id="8205" name="Curved Connector 14"/>
          <p:cNvCxnSpPr>
            <a:cxnSpLocks noChangeShapeType="1"/>
            <a:stCxn id="8199" idx="0"/>
            <a:endCxn id="8204" idx="1"/>
          </p:cNvCxnSpPr>
          <p:nvPr/>
        </p:nvCxnSpPr>
        <p:spPr bwMode="auto">
          <a:xfrm rot="5400000" flipH="1" flipV="1">
            <a:off x="740569" y="3317081"/>
            <a:ext cx="669925" cy="836613"/>
          </a:xfrm>
          <a:prstGeom prst="curvedConnector2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8206" name="Curved Connector 14"/>
          <p:cNvCxnSpPr>
            <a:cxnSpLocks noChangeShapeType="1"/>
            <a:stCxn id="8204" idx="3"/>
            <a:endCxn id="8200" idx="2"/>
          </p:cNvCxnSpPr>
          <p:nvPr/>
        </p:nvCxnSpPr>
        <p:spPr bwMode="auto">
          <a:xfrm>
            <a:off x="3219450" y="3400425"/>
            <a:ext cx="407988" cy="1588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8207" name="TextBox 8"/>
          <p:cNvSpPr txBox="1">
            <a:spLocks noChangeArrowheads="1"/>
          </p:cNvSpPr>
          <p:nvPr/>
        </p:nvSpPr>
        <p:spPr bwMode="auto">
          <a:xfrm>
            <a:off x="1327150" y="2497138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Candidate concept</a:t>
            </a:r>
          </a:p>
        </p:txBody>
      </p:sp>
      <p:sp>
        <p:nvSpPr>
          <p:cNvPr id="8208" name="TextBox 8"/>
          <p:cNvSpPr txBox="1">
            <a:spLocks noChangeArrowheads="1"/>
          </p:cNvSpPr>
          <p:nvPr/>
        </p:nvSpPr>
        <p:spPr bwMode="auto">
          <a:xfrm>
            <a:off x="3662363" y="2492375"/>
            <a:ext cx="278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/>
              <a:t>Unambiguous synonyms</a:t>
            </a:r>
          </a:p>
        </p:txBody>
      </p:sp>
      <p:sp>
        <p:nvSpPr>
          <p:cNvPr id="8209" name="Oval 41"/>
          <p:cNvSpPr>
            <a:spLocks noChangeArrowheads="1"/>
          </p:cNvSpPr>
          <p:nvPr/>
        </p:nvSpPr>
        <p:spPr bwMode="auto">
          <a:xfrm>
            <a:off x="3756025" y="4557713"/>
            <a:ext cx="2536825" cy="1168400"/>
          </a:xfrm>
          <a:prstGeom prst="ellipse">
            <a:avLst/>
          </a:prstGeom>
          <a:solidFill>
            <a:srgbClr val="0800B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cold temperature</a:t>
            </a:r>
          </a:p>
        </p:txBody>
      </p:sp>
      <p:cxnSp>
        <p:nvCxnSpPr>
          <p:cNvPr id="8210" name="Curved Connector 14"/>
          <p:cNvCxnSpPr>
            <a:cxnSpLocks noChangeShapeType="1"/>
            <a:stCxn id="8209" idx="6"/>
            <a:endCxn id="8202" idx="2"/>
          </p:cNvCxnSpPr>
          <p:nvPr/>
        </p:nvCxnSpPr>
        <p:spPr bwMode="auto">
          <a:xfrm flipV="1">
            <a:off x="6292850" y="4373563"/>
            <a:ext cx="1287463" cy="768350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8211" name="TextBox 45"/>
          <p:cNvSpPr txBox="1">
            <a:spLocks noChangeArrowheads="1"/>
          </p:cNvSpPr>
          <p:nvPr/>
        </p:nvSpPr>
        <p:spPr bwMode="auto">
          <a:xfrm>
            <a:off x="6837652" y="2908300"/>
            <a:ext cx="827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Query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212" name="Rounded Rectangle 46"/>
          <p:cNvSpPr>
            <a:spLocks noChangeArrowheads="1"/>
          </p:cNvSpPr>
          <p:nvPr/>
        </p:nvSpPr>
        <p:spPr bwMode="auto">
          <a:xfrm>
            <a:off x="1489075" y="4940300"/>
            <a:ext cx="1724025" cy="409575"/>
          </a:xfrm>
          <a:prstGeom prst="roundRect">
            <a:avLst>
              <a:gd name="adj" fmla="val 16667"/>
            </a:avLst>
          </a:prstGeom>
          <a:solidFill>
            <a:srgbClr val="0800B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CUI:C0009264</a:t>
            </a:r>
          </a:p>
        </p:txBody>
      </p:sp>
      <p:cxnSp>
        <p:nvCxnSpPr>
          <p:cNvPr id="8213" name="Curved Connector 14"/>
          <p:cNvCxnSpPr>
            <a:cxnSpLocks noChangeShapeType="1"/>
            <a:stCxn id="8212" idx="3"/>
            <a:endCxn id="8209" idx="2"/>
          </p:cNvCxnSpPr>
          <p:nvPr/>
        </p:nvCxnSpPr>
        <p:spPr bwMode="auto">
          <a:xfrm flipV="1">
            <a:off x="3213100" y="5141913"/>
            <a:ext cx="542925" cy="3175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8214" name="Curved Connector 14"/>
          <p:cNvCxnSpPr>
            <a:cxnSpLocks noChangeShapeType="1"/>
            <a:stCxn id="8199" idx="4"/>
            <a:endCxn id="8212" idx="1"/>
          </p:cNvCxnSpPr>
          <p:nvPr/>
        </p:nvCxnSpPr>
        <p:spPr bwMode="auto">
          <a:xfrm rot="16200000" flipH="1">
            <a:off x="860425" y="4516438"/>
            <a:ext cx="425450" cy="831850"/>
          </a:xfrm>
          <a:prstGeom prst="curvedConnector2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8215" name="TextBox 5"/>
          <p:cNvSpPr txBox="1">
            <a:spLocks noChangeArrowheads="1"/>
          </p:cNvSpPr>
          <p:nvPr/>
        </p:nvSpPr>
        <p:spPr bwMode="auto">
          <a:xfrm>
            <a:off x="1570038" y="3640138"/>
            <a:ext cx="4133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en-US" sz="2000" dirty="0" smtClean="0">
                <a:solidFill>
                  <a:schemeClr val="accent2"/>
                </a:solidFill>
              </a:rPr>
              <a:t>"common cold"[</a:t>
            </a:r>
            <a:r>
              <a:rPr lang="en-US" sz="2000" dirty="0" err="1">
                <a:solidFill>
                  <a:schemeClr val="accent2"/>
                </a:solidFill>
              </a:rPr>
              <a:t>tiab</a:t>
            </a:r>
            <a:r>
              <a:rPr lang="en-US" sz="2000" dirty="0">
                <a:solidFill>
                  <a:schemeClr val="accent2"/>
                </a:solidFill>
              </a:rPr>
              <a:t>] OR</a:t>
            </a:r>
          </a:p>
          <a:p>
            <a:pPr marL="0" lvl="1"/>
            <a:r>
              <a:rPr lang="en-US" sz="2000" dirty="0">
                <a:solidFill>
                  <a:schemeClr val="accent2"/>
                </a:solidFill>
              </a:rPr>
              <a:t>          "acute </a:t>
            </a:r>
            <a:r>
              <a:rPr lang="en-US" sz="2000" dirty="0" err="1">
                <a:solidFill>
                  <a:schemeClr val="accent2"/>
                </a:solidFill>
              </a:rPr>
              <a:t>nasopharyngitis</a:t>
            </a:r>
            <a:r>
              <a:rPr lang="en-US" sz="2000" dirty="0">
                <a:solidFill>
                  <a:schemeClr val="accent2"/>
                </a:solidFill>
              </a:rPr>
              <a:t>"[</a:t>
            </a:r>
            <a:r>
              <a:rPr lang="en-US" sz="2000" dirty="0" err="1">
                <a:solidFill>
                  <a:schemeClr val="accent2"/>
                </a:solidFill>
              </a:rPr>
              <a:t>tiab</a:t>
            </a:r>
            <a:r>
              <a:rPr lang="en-US" sz="2000" dirty="0">
                <a:solidFill>
                  <a:schemeClr val="accent2"/>
                </a:solidFill>
              </a:rPr>
              <a:t>] …</a:t>
            </a:r>
          </a:p>
        </p:txBody>
      </p:sp>
      <p:sp>
        <p:nvSpPr>
          <p:cNvPr id="8216" name="TextBox 9"/>
          <p:cNvSpPr txBox="1">
            <a:spLocks noChangeArrowheads="1"/>
          </p:cNvSpPr>
          <p:nvPr/>
        </p:nvSpPr>
        <p:spPr bwMode="auto">
          <a:xfrm>
            <a:off x="1993900" y="5727700"/>
            <a:ext cx="5910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"cold temperature"[tiab] OR "low temperature"[tiab] …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7657813" y="4247862"/>
            <a:ext cx="1298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/>
              <a:t>PubMed</a:t>
            </a:r>
            <a:endParaRPr lang="en-US" dirty="0"/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8020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WSD Method Results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Corpus method has better accuracy than UMLS method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MSH WSD data set created using </a:t>
            </a:r>
            <a:r>
              <a:rPr lang="en-US" dirty="0" err="1" smtClean="0"/>
              <a:t>MeSH</a:t>
            </a:r>
            <a:r>
              <a:rPr lang="en-US" dirty="0" smtClean="0"/>
              <a:t> indexing</a:t>
            </a:r>
          </a:p>
          <a:p>
            <a:pPr marL="742950" lvl="2" indent="-342900"/>
            <a:r>
              <a:rPr lang="en-US" dirty="0" smtClean="0"/>
              <a:t>203 ambiguous words</a:t>
            </a:r>
          </a:p>
          <a:p>
            <a:pPr marL="742950" lvl="2" indent="-342900"/>
            <a:r>
              <a:rPr lang="en-US" dirty="0" smtClean="0"/>
              <a:t>81 semantic types</a:t>
            </a:r>
          </a:p>
          <a:p>
            <a:pPr marL="742950" lvl="2" indent="-342900"/>
            <a:r>
              <a:rPr lang="en-US" dirty="0" smtClean="0"/>
              <a:t>37,888 ambiguity cases</a:t>
            </a:r>
          </a:p>
          <a:p>
            <a:r>
              <a:rPr lang="en-US" dirty="0" smtClean="0"/>
              <a:t>Indirect evaluation with summarization and MTI correlates with direct evaluation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2545" y="2093189"/>
          <a:ext cx="512618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8727"/>
                <a:gridCol w="1708727"/>
                <a:gridCol w="1708727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UMLS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Corpus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NLM WSD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0.69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MSH WSD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0.81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0.84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2115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2940"/>
            <a:ext cx="7772400" cy="4572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MetaMap</a:t>
            </a:r>
            <a:endParaRPr lang="en-US" dirty="0" smtClean="0"/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sz="2000" dirty="0" smtClean="0"/>
              <a:t>Linguistic roots</a:t>
            </a:r>
          </a:p>
          <a:p>
            <a:pPr lvl="1"/>
            <a:r>
              <a:rPr lang="en-US" dirty="0" smtClean="0"/>
              <a:t>Recent Word Sense Disambiguation (WSD) efforts</a:t>
            </a:r>
            <a:endParaRPr lang="en-US" sz="2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The NLM Medical Text Indexer (MTI)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Overview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MTI as First-line Indexer (MTIFL)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Recent improvements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Gene </a:t>
            </a:r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en-US" sz="2000" dirty="0" smtClean="0">
                <a:solidFill>
                  <a:schemeClr val="accent2"/>
                </a:solidFill>
              </a:rPr>
              <a:t>ndexing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3853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MEDLINE Citation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" t="14106" r="27778" b="39558"/>
          <a:stretch/>
        </p:blipFill>
        <p:spPr>
          <a:xfrm>
            <a:off x="562817" y="1137355"/>
            <a:ext cx="8018367" cy="5014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8" t="23001" r="65818" b="32213"/>
          <a:stretch/>
        </p:blipFill>
        <p:spPr>
          <a:xfrm>
            <a:off x="3497577" y="1554471"/>
            <a:ext cx="2708020" cy="4492000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43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4419600" cy="4572000"/>
          </a:xfrm>
        </p:spPr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 Indexing – Actually found in text</a:t>
            </a:r>
          </a:p>
          <a:p>
            <a:endParaRPr lang="en-US" sz="1000" dirty="0" smtClean="0"/>
          </a:p>
          <a:p>
            <a:r>
              <a:rPr lang="en-US" dirty="0" smtClean="0"/>
              <a:t>Restrict to </a:t>
            </a:r>
            <a:r>
              <a:rPr lang="en-US" dirty="0" err="1" smtClean="0"/>
              <a:t>MeSH</a:t>
            </a:r>
            <a:r>
              <a:rPr lang="en-US" dirty="0" smtClean="0"/>
              <a:t> – Maps UMLS Concepts to </a:t>
            </a:r>
            <a:r>
              <a:rPr lang="en-US" dirty="0" err="1" smtClean="0"/>
              <a:t>MeSH</a:t>
            </a:r>
            <a:endParaRPr lang="en-US" dirty="0" smtClean="0"/>
          </a:p>
          <a:p>
            <a:endParaRPr lang="en-US" sz="1000" dirty="0" smtClean="0"/>
          </a:p>
          <a:p>
            <a:r>
              <a:rPr lang="en-US" dirty="0" smtClean="0"/>
              <a:t>PubMed Related Citations – Not necessarily found in text</a:t>
            </a:r>
          </a:p>
          <a:p>
            <a:endParaRPr lang="en-US" dirty="0"/>
          </a:p>
        </p:txBody>
      </p:sp>
      <p:grpSp>
        <p:nvGrpSpPr>
          <p:cNvPr id="5" name="Group 26"/>
          <p:cNvGrpSpPr/>
          <p:nvPr/>
        </p:nvGrpSpPr>
        <p:grpSpPr>
          <a:xfrm>
            <a:off x="5212080" y="173736"/>
            <a:ext cx="3870591" cy="5944223"/>
            <a:chOff x="5200649" y="173736"/>
            <a:chExt cx="3870591" cy="5944223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49" y="173736"/>
              <a:ext cx="3861471" cy="5944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</p:pic>
        <p:sp>
          <p:nvSpPr>
            <p:cNvPr id="37" name="Rectangle 36"/>
            <p:cNvSpPr/>
            <p:nvPr/>
          </p:nvSpPr>
          <p:spPr bwMode="auto">
            <a:xfrm>
              <a:off x="5200649" y="458294"/>
              <a:ext cx="1914525" cy="2854501"/>
            </a:xfrm>
            <a:prstGeom prst="rect">
              <a:avLst/>
            </a:prstGeom>
            <a:solidFill>
              <a:schemeClr val="tx1">
                <a:lumMod val="75000"/>
                <a:alpha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00649" y="3629025"/>
              <a:ext cx="3870591" cy="2486877"/>
            </a:xfrm>
            <a:prstGeom prst="rect">
              <a:avLst/>
            </a:prstGeom>
            <a:solidFill>
              <a:schemeClr val="tx1">
                <a:lumMod val="75000"/>
                <a:alpha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5212080" y="173736"/>
            <a:ext cx="3870591" cy="5944223"/>
            <a:chOff x="5200649" y="173736"/>
            <a:chExt cx="3870591" cy="594422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649" y="173736"/>
              <a:ext cx="3861471" cy="5944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</p:pic>
        <p:sp>
          <p:nvSpPr>
            <p:cNvPr id="16" name="Rectangle 15"/>
            <p:cNvSpPr/>
            <p:nvPr/>
          </p:nvSpPr>
          <p:spPr bwMode="auto">
            <a:xfrm>
              <a:off x="5200649" y="4823460"/>
              <a:ext cx="3870591" cy="1292442"/>
            </a:xfrm>
            <a:prstGeom prst="rect">
              <a:avLst/>
            </a:prstGeom>
            <a:solidFill>
              <a:schemeClr val="tx1">
                <a:lumMod val="75000"/>
                <a:alpha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200649" y="466725"/>
              <a:ext cx="3870591" cy="3168015"/>
            </a:xfrm>
            <a:prstGeom prst="rect">
              <a:avLst/>
            </a:prstGeom>
            <a:solidFill>
              <a:schemeClr val="tx1">
                <a:lumMod val="75000"/>
                <a:alpha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0" y="173736"/>
            <a:ext cx="3861471" cy="59442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999460" y="2190045"/>
            <a:ext cx="7464056" cy="2708434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10000"/>
              </a:schemeClr>
            </a:solidFill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Received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2,330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 Indexer Feedbacks</a:t>
            </a:r>
          </a:p>
          <a:p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Incorporated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40%</a:t>
            </a:r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 into MTI</a:t>
            </a:r>
          </a:p>
          <a:p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March 20, 2012</a:t>
            </a:r>
          </a:p>
          <a:p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Hibernation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should only be indexed for animals, not for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"stem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cell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hibernation"</a:t>
            </a:r>
          </a:p>
          <a:p>
            <a:endParaRPr lang="en-US" sz="1400" i="1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Clove</a:t>
            </a:r>
            <a:r>
              <a:rPr lang="en-US" i="1" dirty="0">
                <a:solidFill>
                  <a:schemeClr val="accent4">
                    <a:lumMod val="10000"/>
                  </a:schemeClr>
                </a:solidFill>
              </a:rPr>
              <a:t> (spice) should not be mapped to the verb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"cleave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" 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825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572000"/>
          </a:xfrm>
        </p:spPr>
        <p:txBody>
          <a:bodyPr/>
          <a:lstStyle/>
          <a:p>
            <a:r>
              <a:rPr lang="en-US" dirty="0" smtClean="0"/>
              <a:t>Assisted indexing of MEDLINE by Index Section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Assisted indexing of Cataloging and History of Medicine Division records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Automatic indexing of NLM Gateway meeting abstracts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First-line indexing (MTIFL) since February 2011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10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 as First-Line Indexer (MTIFL)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68155" y="2250505"/>
            <a:ext cx="60960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454016" y="2250505"/>
            <a:ext cx="60960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8070" y="3558208"/>
            <a:ext cx="27225" cy="1013792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95060" y="4556383"/>
            <a:ext cx="60960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09392" y="3432313"/>
            <a:ext cx="13460" cy="50121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98538" y="201652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812926" y="273704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14" name="Rectangle 25"/>
          <p:cNvSpPr>
            <a:spLocks noChangeArrowheads="1"/>
          </p:cNvSpPr>
          <p:nvPr/>
        </p:nvSpPr>
        <p:spPr bwMode="auto">
          <a:xfrm>
            <a:off x="2471738" y="1709275"/>
            <a:ext cx="1905000" cy="1723549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MTI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Processes/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Recommends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  MeSH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5999163" y="232963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16" name="Rectangle 25"/>
          <p:cNvSpPr>
            <a:spLocks noChangeArrowheads="1"/>
          </p:cNvSpPr>
          <p:nvPr/>
        </p:nvSpPr>
        <p:spPr bwMode="auto">
          <a:xfrm>
            <a:off x="7043738" y="1210278"/>
            <a:ext cx="1524000" cy="1600438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Indexing Displays in PubMed as Usual</a:t>
            </a:r>
          </a:p>
        </p:txBody>
      </p:sp>
      <p:sp useBgFill="1">
        <p:nvSpPr>
          <p:cNvPr id="18" name="Rectangle 25"/>
          <p:cNvSpPr>
            <a:spLocks noChangeArrowheads="1"/>
          </p:cNvSpPr>
          <p:nvPr/>
        </p:nvSpPr>
        <p:spPr bwMode="auto">
          <a:xfrm>
            <a:off x="4910138" y="1709275"/>
            <a:ext cx="1524000" cy="1908215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Reviser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Reviews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Selects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Adjusts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Approves</a:t>
            </a:r>
          </a:p>
        </p:txBody>
      </p:sp>
      <p:pic>
        <p:nvPicPr>
          <p:cNvPr id="20" name="Picture 19" descr="Bioinformatics3_cov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3" y="1458838"/>
            <a:ext cx="1276350" cy="1666875"/>
          </a:xfrm>
          <a:prstGeom prst="rect">
            <a:avLst/>
          </a:prstGeom>
        </p:spPr>
      </p:pic>
      <p:sp useBgFill="1">
        <p:nvSpPr>
          <p:cNvPr id="21" name="Rectangle 25"/>
          <p:cNvSpPr>
            <a:spLocks noChangeArrowheads="1"/>
          </p:cNvSpPr>
          <p:nvPr/>
        </p:nvSpPr>
        <p:spPr bwMode="auto">
          <a:xfrm>
            <a:off x="3684311" y="3902509"/>
            <a:ext cx="1524000" cy="1354217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Indexer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Reviews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Selects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468880" y="1709928"/>
            <a:ext cx="1905000" cy="1723549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MTI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Processes/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Recommends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  MeSH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685032" y="3904488"/>
            <a:ext cx="1524000" cy="1354217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Indexer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Reviews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Selects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910328" y="1709928"/>
            <a:ext cx="1524000" cy="190821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Reviser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Reviews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Selects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Adjusts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Approves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040880" y="1207008"/>
            <a:ext cx="1524000" cy="1600438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Indexing Displays in PubMed as Usual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4805" y="4027470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“Normal”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MTI Processing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1429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7675"/>
            <a:ext cx="77724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Introduction</a:t>
            </a:r>
          </a:p>
          <a:p>
            <a:r>
              <a:rPr lang="en-US" dirty="0" err="1" smtClean="0"/>
              <a:t>MetaMap</a:t>
            </a:r>
            <a:endParaRPr lang="en-US" dirty="0" smtClean="0"/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sz="2000" dirty="0" smtClean="0"/>
              <a:t>Linguistic roots</a:t>
            </a:r>
          </a:p>
          <a:p>
            <a:pPr lvl="1"/>
            <a:r>
              <a:rPr lang="en-US" dirty="0" smtClean="0"/>
              <a:t>Recent Word Sense Disambiguation (WSD) efforts</a:t>
            </a:r>
            <a:endParaRPr lang="en-US" sz="2000" dirty="0" smtClean="0"/>
          </a:p>
          <a:p>
            <a:r>
              <a:rPr lang="en-US" dirty="0" smtClean="0"/>
              <a:t>The NLM Medical Text Indexer (MTI)</a:t>
            </a:r>
          </a:p>
          <a:p>
            <a:pPr lvl="1"/>
            <a:r>
              <a:rPr lang="en-US" sz="2000" dirty="0" smtClean="0"/>
              <a:t>Overview</a:t>
            </a:r>
          </a:p>
          <a:p>
            <a:pPr lvl="1"/>
            <a:r>
              <a:rPr lang="en-US" dirty="0" smtClean="0"/>
              <a:t>MTI as First-line Indexer (MTIFL)</a:t>
            </a:r>
          </a:p>
          <a:p>
            <a:pPr lvl="1"/>
            <a:r>
              <a:rPr lang="en-US" dirty="0" smtClean="0"/>
              <a:t>Recent improvements</a:t>
            </a:r>
          </a:p>
          <a:p>
            <a:pPr lvl="1"/>
            <a:r>
              <a:rPr lang="en-US" sz="2000" dirty="0" smtClean="0"/>
              <a:t>Gene indexing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3853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MTI as First-Line Indexer (MTIFL)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68155" y="2250505"/>
            <a:ext cx="60960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454016" y="2250505"/>
            <a:ext cx="60960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46921" y="2250505"/>
            <a:ext cx="60960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34138" y="3330557"/>
            <a:ext cx="60960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98538" y="2016521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812926" y="2737046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14" name="Rectangle 25"/>
          <p:cNvSpPr>
            <a:spLocks noChangeArrowheads="1"/>
          </p:cNvSpPr>
          <p:nvPr/>
        </p:nvSpPr>
        <p:spPr bwMode="auto">
          <a:xfrm>
            <a:off x="2471738" y="1709275"/>
            <a:ext cx="1905000" cy="1723549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MTI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Processes/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Indexes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  MeSH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5999163" y="2329638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16" name="Rectangle 25"/>
          <p:cNvSpPr>
            <a:spLocks noChangeArrowheads="1"/>
          </p:cNvSpPr>
          <p:nvPr/>
        </p:nvSpPr>
        <p:spPr bwMode="auto">
          <a:xfrm>
            <a:off x="7043738" y="1210278"/>
            <a:ext cx="1524000" cy="1600438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Indexing Displays in PubMed as Usual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7043738" y="3123728"/>
            <a:ext cx="1524000" cy="2215991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Index Section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Compares MTI and Reviser Indexing</a:t>
            </a:r>
          </a:p>
        </p:txBody>
      </p:sp>
      <p:sp useBgFill="1">
        <p:nvSpPr>
          <p:cNvPr id="18" name="Rectangle 25"/>
          <p:cNvSpPr>
            <a:spLocks noChangeArrowheads="1"/>
          </p:cNvSpPr>
          <p:nvPr/>
        </p:nvSpPr>
        <p:spPr bwMode="auto">
          <a:xfrm>
            <a:off x="4910138" y="1709275"/>
            <a:ext cx="1524000" cy="1908215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Reviser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Reviews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Selects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Adjusts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Approves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263" y="3135238"/>
            <a:ext cx="17526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23 MEDLINE Journals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Bioinformatics3_cov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3" y="1458838"/>
            <a:ext cx="1276350" cy="1666875"/>
          </a:xfrm>
          <a:prstGeom prst="rect">
            <a:avLst/>
          </a:prstGeom>
        </p:spPr>
      </p:pic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684311" y="3902509"/>
            <a:ext cx="1524000" cy="1354217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Indexer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Reviews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Selects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468880" y="1709928"/>
            <a:ext cx="1905000" cy="1723549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MTI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Processes/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Indexes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  MeSH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910328" y="1709928"/>
            <a:ext cx="1524000" cy="1908215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Reviser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Reviews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Selects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Adjusts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Approves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040880" y="1207008"/>
            <a:ext cx="1524000" cy="1600438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Indexing Displays in PubMed as Usual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4805" y="4027470"/>
            <a:ext cx="2159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MTIFL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MTI Processing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6072" y="3221456"/>
            <a:ext cx="1752600" cy="615553"/>
          </a:xfrm>
          <a:prstGeom prst="rect">
            <a:avLst/>
          </a:prstGeom>
          <a:solidFill>
            <a:schemeClr val="accent5">
              <a:lumMod val="25000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45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MEDLINE Journals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89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CheckTags Machine Learning Results</a:t>
            </a:r>
          </a:p>
        </p:txBody>
      </p:sp>
      <p:graphicFrame>
        <p:nvGraphicFramePr>
          <p:cNvPr id="5" name="Group 60"/>
          <p:cNvGraphicFramePr>
            <a:graphicFrameLocks noGrp="1"/>
          </p:cNvGraphicFramePr>
          <p:nvPr>
            <p:ph idx="1"/>
          </p:nvPr>
        </p:nvGraphicFramePr>
        <p:xfrm>
          <a:off x="582613" y="1644650"/>
          <a:ext cx="7892091" cy="4149509"/>
        </p:xfrm>
        <a:graphic>
          <a:graphicData uri="http://schemas.openxmlformats.org/drawingml/2006/table">
            <a:tbl>
              <a:tblPr/>
              <a:tblGrid>
                <a:gridCol w="2481145"/>
                <a:gridCol w="1754013"/>
                <a:gridCol w="1703733"/>
                <a:gridCol w="1953200"/>
              </a:tblGrid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CheckTag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000" b="1" i="0" u="none" strike="noStrike" baseline="-25000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before ML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000" b="1" i="0" u="none" strike="noStrike" baseline="-25000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with ML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Improvement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Middle Aged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59.50%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+58.49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Aged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11.72%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54.67%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+42.95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Child, Preschool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45.40%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+39.29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Adult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19.49%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56.84%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+37.35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Male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38.47%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71.14%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+32.67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Aged, 80 and over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30.89%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+29.39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Young Adult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31.63%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+28.80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Female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46.06%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73.84%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+27.78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Adolescent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24.75%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42.36%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+17.61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Humans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79.98%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91.33%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+11.35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Infant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34.39%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44.69%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+10.30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Swine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71.04%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74.75%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+3.71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9613" y="1133475"/>
            <a:ext cx="7772400" cy="4937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en-US" kern="0" dirty="0">
                <a:latin typeface="+mn-lt"/>
              </a:rPr>
              <a:t>200k citations for training and 100k citations for testing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663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CheckTags Machine Learning Results</a:t>
            </a:r>
          </a:p>
        </p:txBody>
      </p:sp>
      <p:graphicFrame>
        <p:nvGraphicFramePr>
          <p:cNvPr id="5" name="Group 60"/>
          <p:cNvGraphicFramePr>
            <a:graphicFrameLocks noGrp="1"/>
          </p:cNvGraphicFramePr>
          <p:nvPr>
            <p:ph idx="1"/>
          </p:nvPr>
        </p:nvGraphicFramePr>
        <p:xfrm>
          <a:off x="582613" y="1644650"/>
          <a:ext cx="7892091" cy="4149509"/>
        </p:xfrm>
        <a:graphic>
          <a:graphicData uri="http://schemas.openxmlformats.org/drawingml/2006/table">
            <a:tbl>
              <a:tblPr/>
              <a:tblGrid>
                <a:gridCol w="2481145"/>
                <a:gridCol w="1754013"/>
                <a:gridCol w="1703733"/>
                <a:gridCol w="1953200"/>
              </a:tblGrid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CheckTag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000" b="1" i="0" u="none" strike="noStrike" baseline="-25000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before ML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000" b="1" i="0" u="none" strike="noStrike" baseline="-25000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with ML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Improvement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Middle Aged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59.50%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+58.49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Aged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11.72%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54.67%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+42.95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Child, Preschool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45.40%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+39.29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Adult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19.49%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56.84%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+37.35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Male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38.47%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71.14%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+32.67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Aged, 80 and over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30.89%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+29.39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Young Adult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31.63%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+28.80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Female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46.06%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73.84%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+27.78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Adolescent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24.75%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42.36%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+17.61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Humans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79.98%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91.33%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+11.35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Infant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34.39%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44.69%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+10.30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Swine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71.04%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74.75%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+3.71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9613" y="1133475"/>
            <a:ext cx="7772400" cy="4937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en-US" kern="0" dirty="0">
                <a:latin typeface="+mn-lt"/>
              </a:rPr>
              <a:t>200k citations for training and 100k citations for testing</a:t>
            </a:r>
          </a:p>
        </p:txBody>
      </p:sp>
      <p:sp>
        <p:nvSpPr>
          <p:cNvPr id="18493" name="Rectangle 62"/>
          <p:cNvSpPr>
            <a:spLocks noChangeArrowheads="1"/>
          </p:cNvSpPr>
          <p:nvPr/>
        </p:nvSpPr>
        <p:spPr bwMode="auto">
          <a:xfrm>
            <a:off x="492292" y="4838700"/>
            <a:ext cx="8077200" cy="3619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500314" y="4180979"/>
            <a:ext cx="8077200" cy="3619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Rectangle 62"/>
          <p:cNvSpPr>
            <a:spLocks noChangeArrowheads="1"/>
          </p:cNvSpPr>
          <p:nvPr/>
        </p:nvSpPr>
        <p:spPr bwMode="auto">
          <a:xfrm>
            <a:off x="496303" y="3218459"/>
            <a:ext cx="8077200" cy="3619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8234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CheckTags Machine Learning Results</a:t>
            </a:r>
          </a:p>
        </p:txBody>
      </p:sp>
      <p:graphicFrame>
        <p:nvGraphicFramePr>
          <p:cNvPr id="5" name="Group 60"/>
          <p:cNvGraphicFramePr>
            <a:graphicFrameLocks noGrp="1"/>
          </p:cNvGraphicFramePr>
          <p:nvPr>
            <p:ph idx="1"/>
          </p:nvPr>
        </p:nvGraphicFramePr>
        <p:xfrm>
          <a:off x="582613" y="1644650"/>
          <a:ext cx="7892091" cy="4149509"/>
        </p:xfrm>
        <a:graphic>
          <a:graphicData uri="http://schemas.openxmlformats.org/drawingml/2006/table">
            <a:tbl>
              <a:tblPr/>
              <a:tblGrid>
                <a:gridCol w="2481145"/>
                <a:gridCol w="1754013"/>
                <a:gridCol w="1703733"/>
                <a:gridCol w="1953200"/>
              </a:tblGrid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CheckTag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000" b="1" i="0" u="none" strike="noStrike" baseline="-25000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before ML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000" b="1" i="0" u="none" strike="noStrike" baseline="-25000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with ML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Improvement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Middle Aged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1.01%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59.50%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+58.49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Aged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11.72%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54.67%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+42.95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Child, Preschool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6.11%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45.40%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+39.29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Adult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19.49%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56.84%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+37.35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Male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38.47%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71.14%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+32.67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Aged, 80 and over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30.89%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+29.39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Young Adult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2.83%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31.63%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+28.80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Female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46.06%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73.84%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+27.78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Adolescent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24.75%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42.36%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+17.61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Humans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79.98%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91.33%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+11.35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Infant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34.39%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44.69%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+10.30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31919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Swine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71.04%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74.75%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+3.71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09613" y="1133475"/>
            <a:ext cx="7772400" cy="4937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kumimoji="1" lang="en-US" kern="0" dirty="0">
                <a:latin typeface="+mn-lt"/>
              </a:rPr>
              <a:t>200k citations for training and 100k citations for testing</a:t>
            </a:r>
          </a:p>
        </p:txBody>
      </p:sp>
      <p:sp>
        <p:nvSpPr>
          <p:cNvPr id="17469" name="Rectangle 62"/>
          <p:cNvSpPr>
            <a:spLocks noChangeArrowheads="1"/>
          </p:cNvSpPr>
          <p:nvPr/>
        </p:nvSpPr>
        <p:spPr bwMode="auto">
          <a:xfrm>
            <a:off x="500634" y="1937766"/>
            <a:ext cx="8077200" cy="3619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9538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MTI - How are we doing?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52728"/>
            <a:ext cx="85121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52728"/>
            <a:ext cx="85121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52728"/>
            <a:ext cx="85121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52728"/>
            <a:ext cx="85121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563" t="-1" b="8135"/>
          <a:stretch/>
        </p:blipFill>
        <p:spPr bwMode="auto">
          <a:xfrm>
            <a:off x="4699592" y="1258372"/>
            <a:ext cx="4122852" cy="3271097"/>
          </a:xfrm>
          <a:prstGeom prst="rect">
            <a:avLst/>
          </a:prstGeom>
          <a:noFill/>
          <a:ln>
            <a:noFill/>
          </a:ln>
          <a:effectLst>
            <a:outerShdw dist="190500" dir="2700000" algn="ctr" rotWithShape="0">
              <a:schemeClr val="accent4">
                <a:lumMod val="10000"/>
                <a:alpha val="4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3245954" y="4119133"/>
            <a:ext cx="5600163" cy="2019728"/>
            <a:chOff x="3160890" y="4097867"/>
            <a:chExt cx="5600163" cy="2019728"/>
          </a:xfrm>
        </p:grpSpPr>
        <p:cxnSp>
          <p:nvCxnSpPr>
            <p:cNvPr id="33" name="Elbow Connector 32"/>
            <p:cNvCxnSpPr>
              <a:stCxn id="28" idx="1"/>
            </p:cNvCxnSpPr>
            <p:nvPr/>
          </p:nvCxnSpPr>
          <p:spPr bwMode="auto">
            <a:xfrm rot="10800000">
              <a:off x="3160890" y="4097867"/>
              <a:ext cx="1348679" cy="1788896"/>
            </a:xfrm>
            <a:prstGeom prst="bentConnector2">
              <a:avLst/>
            </a:prstGeom>
            <a:solidFill>
              <a:srgbClr val="0800B2"/>
            </a:solidFill>
            <a:ln w="635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 useBgFill="1">
          <p:nvSpPr>
            <p:cNvPr id="28" name="TextBox 27"/>
            <p:cNvSpPr txBox="1"/>
            <p:nvPr/>
          </p:nvSpPr>
          <p:spPr>
            <a:xfrm>
              <a:off x="4509568" y="5655930"/>
              <a:ext cx="4251485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Focus on Precision versus Recall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2520757" y="3616042"/>
            <a:ext cx="3847836" cy="2534234"/>
            <a:chOff x="2414427" y="3616042"/>
            <a:chExt cx="3847836" cy="2534234"/>
          </a:xfrm>
          <a:noFill/>
        </p:grpSpPr>
        <p:cxnSp>
          <p:nvCxnSpPr>
            <p:cNvPr id="14" name="Elbow Connector 13"/>
            <p:cNvCxnSpPr>
              <a:stCxn id="15" idx="3"/>
            </p:cNvCxnSpPr>
            <p:nvPr/>
          </p:nvCxnSpPr>
          <p:spPr bwMode="auto">
            <a:xfrm flipV="1">
              <a:off x="5876819" y="3616042"/>
              <a:ext cx="385444" cy="2303402"/>
            </a:xfrm>
            <a:prstGeom prst="bentConnector2">
              <a:avLst/>
            </a:prstGeom>
            <a:grpFill/>
            <a:ln w="635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2414427" y="5688611"/>
              <a:ext cx="34623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Fruition of 2011 Changes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3789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23774E-7 L -0.27414 0.049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247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LN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9799"/>
          <a:stretch>
            <a:fillRect/>
          </a:stretch>
        </p:blipFill>
        <p:spPr>
          <a:xfrm>
            <a:off x="185056" y="163286"/>
            <a:ext cx="8730344" cy="5702703"/>
          </a:xfrm>
        </p:spPr>
      </p:pic>
      <p:cxnSp>
        <p:nvCxnSpPr>
          <p:cNvPr id="7" name="Straight Connector 6"/>
          <p:cNvCxnSpPr/>
          <p:nvPr/>
        </p:nvCxnSpPr>
        <p:spPr bwMode="auto">
          <a:xfrm>
            <a:off x="195942" y="3556578"/>
            <a:ext cx="8686800" cy="0"/>
          </a:xfrm>
          <a:prstGeom prst="line">
            <a:avLst/>
          </a:prstGeom>
          <a:solidFill>
            <a:srgbClr val="0800B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1338943" y="3200400"/>
            <a:ext cx="7424057" cy="293914"/>
          </a:xfrm>
          <a:prstGeom prst="rect">
            <a:avLst/>
          </a:prstGeom>
          <a:solidFill>
            <a:schemeClr val="tx2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386943" y="3407226"/>
            <a:ext cx="4539343" cy="10885"/>
          </a:xfrm>
          <a:prstGeom prst="line">
            <a:avLst/>
          </a:prstGeom>
          <a:solidFill>
            <a:srgbClr val="0800B2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163285" y="3396339"/>
            <a:ext cx="3853544" cy="1"/>
          </a:xfrm>
          <a:prstGeom prst="line">
            <a:avLst/>
          </a:prstGeom>
          <a:solidFill>
            <a:srgbClr val="0800B2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940629" y="3320140"/>
            <a:ext cx="261257" cy="261257"/>
          </a:xfrm>
          <a:prstGeom prst="line">
            <a:avLst/>
          </a:prstGeom>
          <a:solidFill>
            <a:srgbClr val="0800B2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4093029" y="3331026"/>
            <a:ext cx="261257" cy="261257"/>
          </a:xfrm>
          <a:prstGeom prst="line">
            <a:avLst/>
          </a:prstGeom>
          <a:solidFill>
            <a:srgbClr val="0800B2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74171" y="3472540"/>
            <a:ext cx="3744686" cy="0"/>
          </a:xfrm>
          <a:prstGeom prst="line">
            <a:avLst/>
          </a:prstGeom>
          <a:solidFill>
            <a:srgbClr val="0800B2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4332514" y="3483426"/>
            <a:ext cx="4615543" cy="10885"/>
          </a:xfrm>
          <a:prstGeom prst="line">
            <a:avLst/>
          </a:prstGeom>
          <a:solidFill>
            <a:srgbClr val="0800B2"/>
          </a:solidFill>
          <a:ln w="254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11"/>
          <p:cNvGrpSpPr/>
          <p:nvPr/>
        </p:nvGrpSpPr>
        <p:grpSpPr>
          <a:xfrm>
            <a:off x="195071" y="169383"/>
            <a:ext cx="4049486" cy="571282"/>
            <a:chOff x="195071" y="169383"/>
            <a:chExt cx="4049486" cy="571282"/>
          </a:xfrm>
        </p:grpSpPr>
        <p:pic>
          <p:nvPicPr>
            <p:cNvPr id="13" name="Content Placeholder 4" descr="FLNA.png"/>
            <p:cNvPicPr>
              <a:picLocks noChangeAspect="1"/>
            </p:cNvPicPr>
            <p:nvPr/>
          </p:nvPicPr>
          <p:blipFill rotWithShape="1">
            <a:blip r:embed="rId3" cstate="print"/>
            <a:srcRect r="53865" b="90964"/>
            <a:stretch/>
          </p:blipFill>
          <p:spPr bwMode="auto">
            <a:xfrm>
              <a:off x="195942" y="169383"/>
              <a:ext cx="4027715" cy="57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195071" y="169383"/>
              <a:ext cx="4049486" cy="571282"/>
            </a:xfrm>
            <a:prstGeom prst="rect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01752" y="3683724"/>
            <a:ext cx="4151376" cy="531660"/>
            <a:chOff x="301752" y="3683724"/>
            <a:chExt cx="4151376" cy="531660"/>
          </a:xfrm>
        </p:grpSpPr>
        <p:pic>
          <p:nvPicPr>
            <p:cNvPr id="15" name="Content Placeholder 4" descr="FLNA.png"/>
            <p:cNvPicPr>
              <a:picLocks noChangeAspect="1"/>
            </p:cNvPicPr>
            <p:nvPr/>
          </p:nvPicPr>
          <p:blipFill rotWithShape="1">
            <a:blip r:embed="rId3" cstate="print"/>
            <a:srcRect l="1420" t="55752" r="51029" b="35839"/>
            <a:stretch/>
          </p:blipFill>
          <p:spPr bwMode="auto">
            <a:xfrm>
              <a:off x="301752" y="3683724"/>
              <a:ext cx="4151376" cy="53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301752" y="3683724"/>
              <a:ext cx="4151376" cy="531660"/>
            </a:xfrm>
            <a:prstGeom prst="rect">
              <a:avLst/>
            </a:prstGeom>
            <a:noFill/>
            <a:ln w="25400" cap="flat" cmpd="sng" algn="ctr">
              <a:solidFill>
                <a:schemeClr val="accent4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40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23802 0.2886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225 -0.2113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 Indexing Assistant (GIA)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automated tool to assist the indexer in identifying and creating </a:t>
            </a:r>
            <a:r>
              <a:rPr lang="en-US" dirty="0" err="1"/>
              <a:t>GeneRIFs</a:t>
            </a:r>
            <a:endParaRPr lang="en-US" dirty="0"/>
          </a:p>
          <a:p>
            <a:pPr lvl="1"/>
            <a:r>
              <a:rPr lang="en-US" dirty="0"/>
              <a:t>Evaluate the article</a:t>
            </a:r>
          </a:p>
          <a:p>
            <a:pPr lvl="1"/>
            <a:r>
              <a:rPr lang="en-US" dirty="0"/>
              <a:t>Identify genes</a:t>
            </a:r>
          </a:p>
          <a:p>
            <a:pPr lvl="1"/>
            <a:r>
              <a:rPr lang="en-US" dirty="0"/>
              <a:t>Make links to </a:t>
            </a:r>
            <a:r>
              <a:rPr lang="en-US" dirty="0" err="1"/>
              <a:t>Entrez</a:t>
            </a:r>
            <a:r>
              <a:rPr lang="en-US" dirty="0"/>
              <a:t> Gene</a:t>
            </a:r>
          </a:p>
          <a:p>
            <a:pPr lvl="1"/>
            <a:r>
              <a:rPr lang="en-US" dirty="0"/>
              <a:t>Suggest </a:t>
            </a:r>
            <a:r>
              <a:rPr lang="en-US" dirty="0" err="1"/>
              <a:t>geneRIF</a:t>
            </a:r>
            <a:r>
              <a:rPr lang="en-US" dirty="0"/>
              <a:t> annotation</a:t>
            </a:r>
          </a:p>
          <a:p>
            <a:endParaRPr lang="en-US" dirty="0"/>
          </a:p>
          <a:p>
            <a:r>
              <a:rPr lang="en-US" dirty="0" smtClean="0"/>
              <a:t>Anticipated Benefits:</a:t>
            </a:r>
            <a:endParaRPr lang="en-US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in speed</a:t>
            </a:r>
          </a:p>
          <a:p>
            <a:pPr lvl="1"/>
            <a:r>
              <a:rPr lang="en-US" dirty="0"/>
              <a:t>Increase in comprehensiveness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25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NLM </a:t>
            </a:r>
            <a:r>
              <a:rPr lang="en-US" dirty="0" smtClean="0"/>
              <a:t>Indexing Initiative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Alan R. Aronson (Project Leader)</a:t>
            </a:r>
          </a:p>
          <a:p>
            <a:r>
              <a:rPr lang="en-US" dirty="0" smtClean="0"/>
              <a:t>James G. </a:t>
            </a:r>
            <a:r>
              <a:rPr lang="en-US" dirty="0" err="1" smtClean="0"/>
              <a:t>Mork</a:t>
            </a:r>
            <a:r>
              <a:rPr lang="en-US" dirty="0" smtClean="0"/>
              <a:t> (Staff)</a:t>
            </a:r>
          </a:p>
          <a:p>
            <a:r>
              <a:rPr lang="en-US" dirty="0" smtClean="0"/>
              <a:t>Fran</a:t>
            </a:r>
            <a:r>
              <a:rPr lang="en-US" dirty="0" smtClean="0">
                <a:cs typeface="Times New Roman" pitchFamily="18" charset="0"/>
              </a:rPr>
              <a:t>ç</a:t>
            </a:r>
            <a:r>
              <a:rPr lang="en-US" dirty="0" smtClean="0"/>
              <a:t>ois-Michel Lang (Staff)</a:t>
            </a:r>
          </a:p>
          <a:p>
            <a:r>
              <a:rPr lang="en-US" dirty="0" smtClean="0"/>
              <a:t>Willie J. Rogers (Staff)</a:t>
            </a:r>
          </a:p>
          <a:p>
            <a:r>
              <a:rPr lang="en-US" dirty="0" smtClean="0"/>
              <a:t>Antonio J. </a:t>
            </a:r>
            <a:r>
              <a:rPr lang="en-US" dirty="0" err="1" smtClean="0"/>
              <a:t>Jimeno-Yepes</a:t>
            </a:r>
            <a:r>
              <a:rPr lang="en-US" dirty="0" smtClean="0"/>
              <a:t> (Postdoctoral Fellow)</a:t>
            </a:r>
          </a:p>
          <a:p>
            <a:r>
              <a:rPr lang="en-US" dirty="0" smtClean="0"/>
              <a:t>J. Caitlin </a:t>
            </a:r>
            <a:r>
              <a:rPr lang="en-US" dirty="0" err="1" smtClean="0"/>
              <a:t>Sticco</a:t>
            </a:r>
            <a:r>
              <a:rPr lang="en-US" dirty="0" smtClean="0"/>
              <a:t> (Library Associate Fellow)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http://metamap.nlm.nih.gov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/MTI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MetaMap</a:t>
            </a:r>
            <a:r>
              <a:rPr lang="en-US" dirty="0" smtClean="0"/>
              <a:t> identifies biomedical concepts in text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Medical Text Indexer (MTI) </a:t>
            </a:r>
            <a:r>
              <a:rPr lang="en-US" dirty="0" smtClean="0"/>
              <a:t>summarizes text using </a:t>
            </a:r>
            <a:r>
              <a:rPr lang="en-US" b="1" dirty="0" smtClean="0">
                <a:solidFill>
                  <a:schemeClr val="accent2"/>
                </a:solidFill>
              </a:rPr>
              <a:t>MetaMap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and the </a:t>
            </a:r>
            <a:br>
              <a:rPr lang="en-US" dirty="0" smtClean="0"/>
            </a:br>
            <a:r>
              <a:rPr lang="en-US" dirty="0" smtClean="0"/>
              <a:t>Medical Subject Headings</a:t>
            </a:r>
            <a:br>
              <a:rPr lang="en-US" dirty="0" smtClean="0"/>
            </a:br>
            <a:r>
              <a:rPr lang="en-US" dirty="0" smtClean="0"/>
              <a:t>(MeSH) vocabulary</a:t>
            </a:r>
          </a:p>
        </p:txBody>
      </p:sp>
      <p:pic>
        <p:nvPicPr>
          <p:cNvPr id="1030" name="Picture 6" descr="&quot;Cigarette smoking increases the mean platelet volume in elderly patients with risk factors for atherosclerosis.&quot;&#10;&#10;Highlighted: Cigarette smoking, increases, mean platelet volume, elderly, patients, risk factors, and atherosclerosis&#10;&#10;Note: Text box flies in from right-hand side of sli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46" t="-10051" r="55030" b="11481"/>
          <a:stretch/>
        </p:blipFill>
        <p:spPr bwMode="auto">
          <a:xfrm>
            <a:off x="3061328" y="2211576"/>
            <a:ext cx="4505905" cy="8026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igarette Smoking&#10;Tobacco&#10;Blood Platelets&#10;Aged&#10;Humans&#10;Risk Factors&#10;Arteriosclerosis&#10;Atherosclerosis&#10;&#10;Note: Text box flies in from right-hand side of the slide&#10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26" t="-2577" r="81609" b="-2577"/>
          <a:stretch/>
        </p:blipFill>
        <p:spPr bwMode="auto">
          <a:xfrm>
            <a:off x="6052448" y="3886200"/>
            <a:ext cx="1908124" cy="18587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3253563" y="2573080"/>
            <a:ext cx="1403497" cy="467832"/>
          </a:xfrm>
          <a:prstGeom prst="ellipse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7" idx="4"/>
          </p:cNvCxnSpPr>
          <p:nvPr/>
        </p:nvCxnSpPr>
        <p:spPr>
          <a:xfrm>
            <a:off x="3955312" y="3040912"/>
            <a:ext cx="309863" cy="318976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76516" y="4556811"/>
            <a:ext cx="1403497" cy="526817"/>
          </a:xfrm>
          <a:prstGeom prst="ellipse">
            <a:avLst/>
          </a:prstGeom>
          <a:noFill/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64913" y="3671777"/>
            <a:ext cx="1211603" cy="1159076"/>
          </a:xfrm>
          <a:prstGeom prst="line">
            <a:avLst/>
          </a:prstGeom>
          <a:ln w="635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753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2940"/>
            <a:ext cx="7772400" cy="4572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>
                <a:solidFill>
                  <a:schemeClr val="accent2"/>
                </a:solidFill>
              </a:rPr>
              <a:t>MetaMap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Overview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Linguistic roots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Recent Word Sense Disambiguation (WSD) efforts</a:t>
            </a:r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The NLM Medical Text Indexer (MTI)</a:t>
            </a:r>
          </a:p>
          <a:p>
            <a:pPr lvl="1"/>
            <a:r>
              <a:rPr lang="en-US" sz="2000" dirty="0" smtClean="0"/>
              <a:t>Overview</a:t>
            </a:r>
          </a:p>
          <a:p>
            <a:pPr lvl="1"/>
            <a:r>
              <a:rPr lang="en-US" dirty="0" smtClean="0"/>
              <a:t>MTI as First-line Indexer (MTIFL)</a:t>
            </a:r>
          </a:p>
          <a:p>
            <a:pPr lvl="1"/>
            <a:r>
              <a:rPr lang="en-US" dirty="0" smtClean="0"/>
              <a:t>Recent improvements</a:t>
            </a:r>
          </a:p>
          <a:p>
            <a:pPr lvl="1"/>
            <a:r>
              <a:rPr lang="en-US" sz="2000" dirty="0" smtClean="0"/>
              <a:t>Gene indexing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3853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Named-entity recognition program</a:t>
            </a:r>
          </a:p>
          <a:p>
            <a:r>
              <a:rPr lang="en-US" dirty="0" smtClean="0"/>
              <a:t>Identify UMLS </a:t>
            </a:r>
            <a:r>
              <a:rPr lang="en-US" dirty="0" err="1" smtClean="0"/>
              <a:t>Metathesaurus</a:t>
            </a:r>
            <a:r>
              <a:rPr lang="en-US" dirty="0" smtClean="0"/>
              <a:t> concepts in text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Linguistic rigor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Flexible partial matching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Emphasis on thoroughness rather than speed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1555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/>
              <a:t>The MetaMap Algorithm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Parsing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Using SPECIALIST minimal commitment parser, SPECIALIST lexicon, MedPost part of speech tagger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Variant generation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Using SPECIALIST lexicon, Lexical Variant Generation (LVG)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Candidate retrieval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From the Metathesaurus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Candidate evaluation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Mapping construction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 Evaluation </a:t>
            </a:r>
            <a:r>
              <a:rPr lang="en-US" dirty="0"/>
              <a:t>Function</a:t>
            </a: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7048"/>
            <a:ext cx="7772400" cy="3133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Weighted average of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centrality (is the head involved?)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200" dirty="0"/>
              <a:t>variation (average of all variation)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200" dirty="0"/>
              <a:t>coverage (how much of the text is matched?)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2200" dirty="0"/>
              <a:t>cohesiveness (in how many pieces?)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 Processing Example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341520"/>
            <a:ext cx="7772400" cy="40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2400" i="1" dirty="0" smtClean="0">
                <a:solidFill>
                  <a:srgbClr val="FFFF00"/>
                </a:solidFill>
                <a:cs typeface="Courier New" pitchFamily="49" charset="0"/>
              </a:rPr>
              <a:t>Inferior  vena  </a:t>
            </a:r>
            <a:r>
              <a:rPr lang="en-US" sz="2400" i="1" dirty="0" err="1" smtClean="0">
                <a:solidFill>
                  <a:srgbClr val="FFFF00"/>
                </a:solidFill>
                <a:cs typeface="Courier New" pitchFamily="49" charset="0"/>
              </a:rPr>
              <a:t>caval</a:t>
            </a:r>
            <a:r>
              <a:rPr lang="en-US" sz="2400" i="1" dirty="0" smtClean="0">
                <a:solidFill>
                  <a:srgbClr val="FFFF00"/>
                </a:solidFill>
                <a:cs typeface="Courier New" pitchFamily="49" charset="0"/>
              </a:rPr>
              <a:t>  stent  filter </a:t>
            </a:r>
            <a:r>
              <a:rPr lang="en-US" sz="2400" dirty="0" smtClean="0">
                <a:solidFill>
                  <a:srgbClr val="FFFF00"/>
                </a:solidFill>
                <a:cs typeface="Courier New" pitchFamily="49" charset="0"/>
              </a:rPr>
              <a:t>(PMID  3490760)</a:t>
            </a:r>
          </a:p>
          <a:p>
            <a:pPr>
              <a:buNone/>
            </a:pPr>
            <a:r>
              <a:rPr lang="en-US" sz="2400" dirty="0" smtClean="0">
                <a:cs typeface="Courier New" pitchFamily="49" charset="0"/>
              </a:rPr>
              <a:t>Candidate Concepts:</a:t>
            </a:r>
          </a:p>
          <a:p>
            <a:pPr>
              <a:lnSpc>
                <a:spcPts val="1700"/>
              </a:lnSpc>
              <a:spcBef>
                <a:spcPts val="1200"/>
              </a:spcBef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909  C0080306: Inferior Vena Cava Filter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804  C0180860: Filter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mnob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804  C0581406: Filter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804  C1522664: Filter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inpr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804  C1704449: Filter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cnce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804  C1704684: Filter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457200" indent="-457200"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804  C1875155: FILTER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717  C0521360: Inferior vena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caval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blor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673  C0042460: Vena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caval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bpoc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637  C0038257: Stent 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637  C1705817: Stent 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lnSpc>
                <a:spcPts val="1700"/>
              </a:lnSpc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637  C0447122: Vena  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bpoc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6627" y="422822"/>
            <a:ext cx="6770513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C0180860: Filters                    [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mnob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C0581406: Optical filter             [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C1522664: filter information process [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inpr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C1704449: Filter (function)          [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cnce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C1704684: Filter Device Component    [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C1875155: Filter - medical device    [</a:t>
            </a:r>
            <a:r>
              <a:rPr lang="en-US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937" y="3831886"/>
            <a:ext cx="616029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C0038257: </a:t>
            </a:r>
            <a:r>
              <a:rPr lang="fr-FR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Stent</a:t>
            </a:r>
            <a:r>
              <a:rPr lang="fr-FR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device</a:t>
            </a:r>
            <a:r>
              <a:rPr lang="fr-FR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       [</a:t>
            </a:r>
            <a:r>
              <a:rPr lang="fr-FR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fr-FR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fr-FR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C1705817: </a:t>
            </a:r>
            <a:r>
              <a:rPr lang="fr-FR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Stent</a:t>
            </a:r>
            <a:r>
              <a:rPr lang="fr-FR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Device</a:t>
            </a:r>
            <a:r>
              <a:rPr lang="fr-FR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Component [</a:t>
            </a:r>
            <a:r>
              <a:rPr lang="fr-FR" sz="2000" b="1" dirty="0" err="1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medd</a:t>
            </a:r>
            <a:r>
              <a:rPr lang="fr-FR" sz="2000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83094" y="2244821"/>
            <a:ext cx="814469" cy="346459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04730" y="2226365"/>
            <a:ext cx="1590261" cy="347670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48590" y="2226365"/>
            <a:ext cx="4055165" cy="348532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35869" y="2199861"/>
            <a:ext cx="914400" cy="352017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3094" y="1775784"/>
            <a:ext cx="3431580" cy="46166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</a:rPr>
              <a:t>MetaMap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</a:rPr>
              <a:t> Score (≤ 1000)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404730" y="1769160"/>
            <a:ext cx="6525376" cy="46166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</a:rPr>
              <a:t>Metathesaurus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</a:rPr>
              <a:t> Concept Unique Identifier (CUI)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948590" y="1762536"/>
            <a:ext cx="3049233" cy="46166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</a:rPr>
              <a:t>Metathesaurus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</a:rPr>
              <a:t> String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870130" y="1749284"/>
            <a:ext cx="3080139" cy="461665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</a:rPr>
              <a:t>UMLS Semantic Type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0844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MetaMap</a:t>
            </a:r>
            <a:r>
              <a:rPr lang="en-US" dirty="0" smtClean="0"/>
              <a:t> Final Mappings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527048"/>
            <a:ext cx="7772400" cy="40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None/>
            </a:pPr>
            <a:r>
              <a:rPr lang="en-US" sz="2400" i="1" dirty="0" smtClean="0">
                <a:solidFill>
                  <a:srgbClr val="FFFF00"/>
                </a:solidFill>
                <a:cs typeface="Courier New" pitchFamily="49" charset="0"/>
              </a:rPr>
              <a:t>Inferior  vena  </a:t>
            </a:r>
            <a:r>
              <a:rPr lang="en-US" sz="2400" i="1" dirty="0" err="1" smtClean="0">
                <a:solidFill>
                  <a:srgbClr val="FFFF00"/>
                </a:solidFill>
                <a:cs typeface="Courier New" pitchFamily="49" charset="0"/>
              </a:rPr>
              <a:t>caval</a:t>
            </a:r>
            <a:r>
              <a:rPr lang="en-US" sz="2400" i="1" dirty="0" smtClean="0">
                <a:solidFill>
                  <a:srgbClr val="FFFF00"/>
                </a:solidFill>
                <a:cs typeface="Courier New" pitchFamily="49" charset="0"/>
              </a:rPr>
              <a:t>  stent  filter</a:t>
            </a:r>
          </a:p>
          <a:p>
            <a:pPr>
              <a:buNone/>
            </a:pPr>
            <a:r>
              <a:rPr lang="en-US" sz="2400" dirty="0" smtClean="0">
                <a:cs typeface="Courier New" pitchFamily="49" charset="0"/>
              </a:rPr>
              <a:t>Final Mappings (subsets of candidate sets):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Meta Mapping (911)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909  C0080306: Inferior Vena Cava Filter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637  C1705817: Stent 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Meta Mapping (911):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909  C0080306: Inferior Vena Cava Filter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637  C0038257: Stent                     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medd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63565" y="6113981"/>
            <a:ext cx="2133600" cy="476250"/>
          </a:xfrm>
        </p:spPr>
        <p:txBody>
          <a:bodyPr/>
          <a:lstStyle/>
          <a:p>
            <a:fld id="{7DE3DC8A-4A07-44D3-A469-6DD60BBA3A6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794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">
  <a:themeElements>
    <a:clrScheme name="">
      <a:dk1>
        <a:srgbClr val="00FFFF"/>
      </a:dk1>
      <a:lt1>
        <a:srgbClr val="FFFFFF"/>
      </a:lt1>
      <a:dk2>
        <a:srgbClr val="FFCC99"/>
      </a:dk2>
      <a:lt2>
        <a:srgbClr val="FFFFFF"/>
      </a:lt2>
      <a:accent1>
        <a:srgbClr val="00FFFF"/>
      </a:accent1>
      <a:accent2>
        <a:srgbClr val="FFFF00"/>
      </a:accent2>
      <a:accent3>
        <a:srgbClr val="FFE2CA"/>
      </a:accent3>
      <a:accent4>
        <a:srgbClr val="DADADA"/>
      </a:accent4>
      <a:accent5>
        <a:srgbClr val="AAFFFF"/>
      </a:accent5>
      <a:accent6>
        <a:srgbClr val="E7E700"/>
      </a:accent6>
      <a:hlink>
        <a:srgbClr val="BDD7E5"/>
      </a:hlink>
      <a:folHlink>
        <a:srgbClr val="D2AAD2"/>
      </a:folHlink>
    </a:clrScheme>
    <a:fontScheme name="I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800B2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800B2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I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Settings\lan\My Documents\Associates\Associates.01\II.ppt</Template>
  <TotalTime>14152</TotalTime>
  <Words>1658</Words>
  <Application>Microsoft Office PowerPoint</Application>
  <PresentationFormat>On-screen Show (4:3)</PresentationFormat>
  <Paragraphs>536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II</vt:lpstr>
      <vt:lpstr>NLM Indexing Initiative Tools for NLP: MetaMap and the Medical Text Indexer</vt:lpstr>
      <vt:lpstr>Outline</vt:lpstr>
      <vt:lpstr>MetaMap/MTI Example</vt:lpstr>
      <vt:lpstr>Outline</vt:lpstr>
      <vt:lpstr>MetaMap Overview</vt:lpstr>
      <vt:lpstr>The MetaMap Algorithm</vt:lpstr>
      <vt:lpstr>MetaMap Evaluation Function</vt:lpstr>
      <vt:lpstr>MetaMap Processing Example</vt:lpstr>
      <vt:lpstr>MetaMap Final Mappings</vt:lpstr>
      <vt:lpstr>Word Sense Disambiguation (WSD)</vt:lpstr>
      <vt:lpstr>Knowledge-based WSD</vt:lpstr>
      <vt:lpstr>Knowledge-based WSD</vt:lpstr>
      <vt:lpstr>Automatically Extracted Corpus WSD</vt:lpstr>
      <vt:lpstr>WSD Method Results</vt:lpstr>
      <vt:lpstr>Outline</vt:lpstr>
      <vt:lpstr>MEDLINE Citation Example</vt:lpstr>
      <vt:lpstr>MTI</vt:lpstr>
      <vt:lpstr>MTI Uses</vt:lpstr>
      <vt:lpstr>MTI as First-Line Indexer (MTIFL)</vt:lpstr>
      <vt:lpstr>MTI as First-Line Indexer (MTIFL)</vt:lpstr>
      <vt:lpstr>CheckTags Machine Learning Results</vt:lpstr>
      <vt:lpstr>CheckTags Machine Learning Results</vt:lpstr>
      <vt:lpstr>CheckTags Machine Learning Results</vt:lpstr>
      <vt:lpstr>MTI - How are we doing?</vt:lpstr>
      <vt:lpstr>Slide 25</vt:lpstr>
      <vt:lpstr>The Gene Indexing Assistant (GIA)</vt:lpstr>
      <vt:lpstr>The NLM Indexing Initiative Team</vt:lpstr>
    </vt:vector>
  </TitlesOfParts>
  <Company>NLM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and Semi-automated Indexing</dc:title>
  <dc:creator>Lan Aronson</dc:creator>
  <cp:lastModifiedBy> Lan Aronson</cp:lastModifiedBy>
  <cp:revision>734</cp:revision>
  <cp:lastPrinted>2012-04-03T10:39:18Z</cp:lastPrinted>
  <dcterms:created xsi:type="dcterms:W3CDTF">1998-08-03T17:53:22Z</dcterms:created>
  <dcterms:modified xsi:type="dcterms:W3CDTF">2012-04-22T21:50:41Z</dcterms:modified>
</cp:coreProperties>
</file>